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1"/>
  </p:sldMasterIdLst>
  <p:notesMasterIdLst>
    <p:notesMasterId r:id="rId25"/>
  </p:notesMasterIdLst>
  <p:sldIdLst>
    <p:sldId id="276" r:id="rId2"/>
    <p:sldId id="257" r:id="rId3"/>
    <p:sldId id="258" r:id="rId4"/>
    <p:sldId id="259" r:id="rId5"/>
    <p:sldId id="260" r:id="rId6"/>
    <p:sldId id="277" r:id="rId7"/>
    <p:sldId id="261" r:id="rId8"/>
    <p:sldId id="262" r:id="rId9"/>
    <p:sldId id="263" r:id="rId10"/>
    <p:sldId id="264" r:id="rId11"/>
    <p:sldId id="265" r:id="rId12"/>
    <p:sldId id="278" r:id="rId13"/>
    <p:sldId id="266" r:id="rId14"/>
    <p:sldId id="25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33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15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</a:defRPr>
            </a:lvl1pPr>
          </a:lstStyle>
          <a:p>
            <a:fld id="{21DFD677-F59A-4776-A2EC-4C273D734FA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D677-F59A-4776-A2EC-4C273D734FA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D677-F59A-4776-A2EC-4C273D734FA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D677-F59A-4776-A2EC-4C273D734FA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D677-F59A-4776-A2EC-4C273D734FA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D677-F59A-4776-A2EC-4C273D734FA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D677-F59A-4776-A2EC-4C273D734FA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D677-F59A-4776-A2EC-4C273D734FA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D677-F59A-4776-A2EC-4C273D734FA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D677-F59A-4776-A2EC-4C273D734FA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D677-F59A-4776-A2EC-4C273D734FA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D677-F59A-4776-A2EC-4C273D734FA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D677-F59A-4776-A2EC-4C273D734FA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D677-F59A-4776-A2EC-4C273D734FA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D677-F59A-4776-A2EC-4C273D734FA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D677-F59A-4776-A2EC-4C273D734FA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D677-F59A-4776-A2EC-4C273D734FA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D677-F59A-4776-A2EC-4C273D734FA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D677-F59A-4776-A2EC-4C273D734FA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D677-F59A-4776-A2EC-4C273D734FA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D677-F59A-4776-A2EC-4C273D734FA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D677-F59A-4776-A2EC-4C273D734FA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D677-F59A-4776-A2EC-4C273D734FA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D677-F59A-4776-A2EC-4C273D734FA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4638" y="550863"/>
            <a:ext cx="8237537" cy="1143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6375" y="2754313"/>
            <a:ext cx="5697538" cy="608012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92100" y="6196013"/>
            <a:ext cx="1905000" cy="4587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746375" y="6196013"/>
            <a:ext cx="3981450" cy="4587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46938" y="6196013"/>
            <a:ext cx="1676400" cy="458787"/>
          </a:xfrm>
        </p:spPr>
        <p:txBody>
          <a:bodyPr/>
          <a:lstStyle>
            <a:lvl1pPr>
              <a:defRPr sz="1400"/>
            </a:lvl1pPr>
          </a:lstStyle>
          <a:p>
            <a:fld id="{1CA74C59-EFB3-459E-A718-21433DB715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FC76BB-AB8C-4F67-A29D-039861F68C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7513" y="138113"/>
            <a:ext cx="2195512" cy="5921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7800" y="138113"/>
            <a:ext cx="6437313" cy="5921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6D325F-938E-40E3-B02C-08BBB15BEE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14EFEE-184D-4BC4-A360-5AF7AFA1BE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0ABEAA-E2BC-459B-915D-95BA58F842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800" y="1652588"/>
            <a:ext cx="4316413" cy="4406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52588"/>
            <a:ext cx="4316412" cy="4406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4E14CF-490D-49B7-AA9C-551D70CA1A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FD976E-656A-4C6A-967D-17EEFC237A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B48334-3901-44C6-B005-B40BB8DB62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D7F18C-C5D1-4B1B-9B0F-8DFEC5DD6C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095B0A-D985-4638-B282-24908A37C5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35E100-FFCC-41A7-A3B3-2BDD30EF1B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6375" y="138113"/>
            <a:ext cx="7343775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800" y="1652588"/>
            <a:ext cx="8785225" cy="440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3988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>
              <a:defRPr sz="13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57538" y="6248400"/>
            <a:ext cx="289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ctr">
              <a:defRPr sz="13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70725" y="62214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C6B20D09-84A9-4D5F-900A-FA475187BD7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50F22A-9F3B-498A-9483-A50379ADE748}" type="slidenum">
              <a:rPr lang="en-US"/>
              <a:pPr/>
              <a:t>1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sz="3200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Doing Policy Research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819400"/>
            <a:ext cx="7848600" cy="1905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9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UA702: Research Methods for Urban &amp; Public Policy</a:t>
            </a:r>
          </a:p>
          <a:p>
            <a:pPr>
              <a:lnSpc>
                <a:spcPct val="80000"/>
              </a:lnSpc>
            </a:pPr>
            <a:endParaRPr lang="en-US" sz="15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sz="17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Danilo Yanich</a:t>
            </a:r>
          </a:p>
          <a:p>
            <a:pPr>
              <a:lnSpc>
                <a:spcPct val="80000"/>
              </a:lnSpc>
            </a:pPr>
            <a:endParaRPr lang="en-US" sz="17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sz="12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Center for Community Research &amp; Service</a:t>
            </a:r>
          </a:p>
          <a:p>
            <a:pPr>
              <a:lnSpc>
                <a:spcPct val="80000"/>
              </a:lnSpc>
            </a:pPr>
            <a:r>
              <a:rPr lang="en-US" sz="12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School of Public Policy &amp; Administration</a:t>
            </a:r>
          </a:p>
          <a:p>
            <a:pPr>
              <a:lnSpc>
                <a:spcPct val="80000"/>
              </a:lnSpc>
            </a:pPr>
            <a:r>
              <a:rPr lang="en-US" sz="12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University of Delaware</a:t>
            </a:r>
          </a:p>
          <a:p>
            <a:pPr>
              <a:lnSpc>
                <a:spcPct val="80000"/>
              </a:lnSpc>
            </a:pPr>
            <a:r>
              <a:rPr lang="en-US" sz="12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Newark, DE  19716</a:t>
            </a:r>
          </a:p>
        </p:txBody>
      </p:sp>
      <p:sp>
        <p:nvSpPr>
          <p:cNvPr id="14341" name="Text Box 4"/>
          <p:cNvSpPr txBox="1">
            <a:spLocks noChangeArrowheads="1"/>
          </p:cNvSpPr>
          <p:nvPr/>
        </p:nvSpPr>
        <p:spPr bwMode="auto">
          <a:xfrm>
            <a:off x="762000" y="6248400"/>
            <a:ext cx="29718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800" b="1"/>
              <a:t>File: 800\2004\Mtg15\DoingPolicyResearch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2A95AEA-A0C7-4D79-85D7-FE87085681D5}" type="slidenum">
              <a:rPr lang="en-US"/>
              <a:pPr/>
              <a:t>10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30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Principles governing policy research---</a:t>
            </a:r>
            <a:br>
              <a:rPr lang="en-US" sz="230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</a:br>
            <a:r>
              <a:rPr lang="en-US" sz="190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given character of world of action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19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Decision and action will be taken within a certain time, so…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9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>
              <a:lnSpc>
                <a:spcPct val="90000"/>
              </a:lnSpc>
            </a:pPr>
            <a:r>
              <a:rPr lang="en-US" sz="16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Results must be offered then, not later...so…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800" b="1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>
              <a:lnSpc>
                <a:spcPct val="90000"/>
              </a:lnSpc>
            </a:pPr>
            <a:r>
              <a:rPr lang="en-US" sz="16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Partial accurate information</a:t>
            </a:r>
            <a:r>
              <a:rPr lang="en-US" sz="16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at the time of action is better than complete information after the time for action has passed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800" b="1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>
              <a:lnSpc>
                <a:spcPct val="90000"/>
              </a:lnSpc>
            </a:pPr>
            <a:r>
              <a:rPr lang="en-US" sz="16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Implications for research design</a:t>
            </a:r>
          </a:p>
          <a:p>
            <a:pPr lvl="2">
              <a:lnSpc>
                <a:spcPct val="90000"/>
              </a:lnSpc>
            </a:pPr>
            <a:endParaRPr lang="en-US" sz="1500" b="1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2">
              <a:lnSpc>
                <a:spcPct val="90000"/>
              </a:lnSpc>
            </a:pPr>
            <a:r>
              <a:rPr lang="en-US" sz="13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Must be fitted to time sequencing of social actions</a:t>
            </a:r>
          </a:p>
          <a:p>
            <a:pPr lvl="2">
              <a:lnSpc>
                <a:spcPct val="90000"/>
              </a:lnSpc>
            </a:pPr>
            <a:endParaRPr lang="en-US" sz="1300" b="1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2">
              <a:lnSpc>
                <a:spcPct val="90000"/>
              </a:lnSpc>
            </a:pPr>
            <a:r>
              <a:rPr lang="en-US" sz="13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Must provide partial results at various points</a:t>
            </a:r>
          </a:p>
          <a:p>
            <a:pPr lvl="2">
              <a:lnSpc>
                <a:spcPct val="90000"/>
              </a:lnSpc>
            </a:pPr>
            <a:endParaRPr lang="en-US" sz="1300" b="1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2">
              <a:lnSpc>
                <a:spcPct val="90000"/>
              </a:lnSpc>
            </a:pPr>
            <a:r>
              <a:rPr lang="en-US" sz="13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Must have steady accumulation of research results that can aid decisions, rather than a single research result at the end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180130E-C318-451A-B250-B265C3AA559F}" type="slidenum">
              <a:rPr lang="en-US"/>
              <a:pPr/>
              <a:t>11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30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Principles governing policy research, </a:t>
            </a:r>
            <a:r>
              <a:rPr lang="en-US" sz="130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p.2</a:t>
            </a:r>
            <a:endParaRPr lang="en-US" sz="130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" y="1966913"/>
            <a:ext cx="8785225" cy="4092575"/>
          </a:xfrm>
        </p:spPr>
        <p:txBody>
          <a:bodyPr/>
          <a:lstStyle/>
          <a:p>
            <a:r>
              <a:rPr lang="en-US" sz="27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Value</a:t>
            </a:r>
            <a:r>
              <a:rPr lang="en-US" sz="27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of the research is based on…</a:t>
            </a:r>
          </a:p>
          <a:p>
            <a:pPr lvl="1"/>
            <a:endParaRPr lang="en-US" sz="29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/>
            <a:r>
              <a:rPr lang="en-US" sz="23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high probability of giving approximately </a:t>
            </a:r>
            <a:r>
              <a:rPr lang="en-US" sz="23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right guides</a:t>
            </a:r>
            <a:r>
              <a:rPr lang="en-US" sz="23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to action…</a:t>
            </a:r>
          </a:p>
          <a:p>
            <a:pPr lvl="1"/>
            <a:endParaRPr lang="en-US" sz="23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/>
            <a:r>
              <a:rPr lang="en-US" sz="23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rather than correspondence to good theory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F9C9ED-6090-4427-B82D-E4B0ED782056}" type="slidenum">
              <a:rPr lang="en-US"/>
              <a:pPr/>
              <a:t>12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30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Principles governing policy research, </a:t>
            </a:r>
            <a:r>
              <a:rPr lang="en-US" sz="130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p.3</a:t>
            </a:r>
            <a:endParaRPr lang="en-US" sz="130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9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Different classes of variables</a:t>
            </a:r>
          </a:p>
          <a:p>
            <a:pPr lvl="1">
              <a:lnSpc>
                <a:spcPct val="80000"/>
              </a:lnSpc>
            </a:pPr>
            <a:endParaRPr lang="en-US" sz="1900" b="1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>
              <a:lnSpc>
                <a:spcPct val="80000"/>
              </a:lnSpc>
            </a:pPr>
            <a:r>
              <a:rPr lang="en-US" sz="14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Discipline has independent and dependant variables</a:t>
            </a:r>
          </a:p>
          <a:p>
            <a:pPr lvl="1">
              <a:lnSpc>
                <a:spcPct val="80000"/>
              </a:lnSpc>
            </a:pPr>
            <a:endParaRPr lang="en-US" sz="1400" b="1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>
              <a:lnSpc>
                <a:spcPct val="80000"/>
              </a:lnSpc>
            </a:pPr>
            <a:r>
              <a:rPr lang="en-US" sz="14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Policy research: </a:t>
            </a:r>
          </a:p>
          <a:p>
            <a:pPr lvl="2">
              <a:lnSpc>
                <a:spcPct val="80000"/>
              </a:lnSpc>
              <a:buFontTx/>
              <a:buNone/>
            </a:pPr>
            <a:endParaRPr lang="en-US" sz="1400" b="1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2">
              <a:lnSpc>
                <a:spcPct val="80000"/>
              </a:lnSpc>
            </a:pPr>
            <a:r>
              <a:rPr lang="en-US" sz="13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outcomes</a:t>
            </a:r>
            <a:r>
              <a:rPr lang="en-US" sz="13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of policy…intended or not</a:t>
            </a:r>
          </a:p>
          <a:p>
            <a:pPr lvl="2">
              <a:lnSpc>
                <a:spcPct val="80000"/>
              </a:lnSpc>
            </a:pPr>
            <a:endParaRPr lang="en-US" sz="1300" b="1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2">
              <a:lnSpc>
                <a:spcPct val="80000"/>
              </a:lnSpc>
            </a:pPr>
            <a:r>
              <a:rPr lang="en-US" sz="13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policy variables…</a:t>
            </a:r>
            <a:r>
              <a:rPr lang="en-US" sz="13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amenable to social control</a:t>
            </a:r>
          </a:p>
          <a:p>
            <a:pPr lvl="2">
              <a:lnSpc>
                <a:spcPct val="80000"/>
              </a:lnSpc>
            </a:pPr>
            <a:endParaRPr lang="en-US" sz="1300" b="1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2">
              <a:lnSpc>
                <a:spcPct val="80000"/>
              </a:lnSpc>
            </a:pPr>
            <a:r>
              <a:rPr lang="en-US" sz="13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situational variables…</a:t>
            </a:r>
            <a:r>
              <a:rPr lang="en-US" sz="13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play part in causal structure and must be controlled in analysis, but not subject to policy control</a:t>
            </a:r>
          </a:p>
          <a:p>
            <a:pPr>
              <a:lnSpc>
                <a:spcPct val="80000"/>
              </a:lnSpc>
            </a:pPr>
            <a:endParaRPr lang="en-US" sz="1400" b="1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>
              <a:lnSpc>
                <a:spcPct val="80000"/>
              </a:lnSpc>
            </a:pPr>
            <a:r>
              <a:rPr lang="en-US" sz="14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Therefore, it is necessary to treat differently policy variables which are subject to manipulation and situational variables which are not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500" b="1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>
              <a:lnSpc>
                <a:spcPct val="80000"/>
              </a:lnSpc>
            </a:pPr>
            <a:r>
              <a:rPr lang="en-US" sz="14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Important because must give information on variables which provide a handle for action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9EE561-2FA2-46B9-873B-ADB125D0CE87}" type="slidenum">
              <a:rPr lang="en-US"/>
              <a:pPr/>
              <a:t>13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30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Principles governing policy research,</a:t>
            </a:r>
            <a:r>
              <a:rPr lang="en-US" sz="270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 </a:t>
            </a:r>
            <a:r>
              <a:rPr lang="en-US" sz="130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p.4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" y="2046288"/>
            <a:ext cx="8785225" cy="4013200"/>
          </a:xfrm>
        </p:spPr>
        <p:txBody>
          <a:bodyPr/>
          <a:lstStyle/>
          <a:p>
            <a:pPr>
              <a:defRPr/>
            </a:pPr>
            <a:r>
              <a:rPr lang="en-US" sz="1900" b="1"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Canons of scientific method and values implied in those canons govern the </a:t>
            </a:r>
            <a:r>
              <a:rPr lang="en-US" sz="23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execution</a:t>
            </a:r>
            <a:r>
              <a:rPr lang="en-US" sz="1900" b="1"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 of the research</a:t>
            </a:r>
          </a:p>
          <a:p>
            <a:pPr>
              <a:defRPr/>
            </a:pPr>
            <a:endParaRPr lang="en-US" sz="1900" b="1">
              <a:ea typeface="+mn-ea"/>
            </a:endParaRPr>
          </a:p>
          <a:p>
            <a:pPr lvl="1">
              <a:defRPr/>
            </a:pPr>
            <a:r>
              <a:rPr lang="en-US" sz="17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Values of world of action govern the </a:t>
            </a:r>
            <a:r>
              <a:rPr lang="en-US" sz="19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formulation</a:t>
            </a:r>
            <a:r>
              <a:rPr lang="en-US" sz="17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of policy research problems</a:t>
            </a:r>
          </a:p>
          <a:p>
            <a:pPr>
              <a:defRPr/>
            </a:pPr>
            <a:endParaRPr lang="en-US" sz="17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 lvl="1">
              <a:defRPr/>
            </a:pPr>
            <a:r>
              <a:rPr lang="en-US" sz="17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Transmission of results back to world of action can be governed be either set of values.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07FDA90-CA23-4229-BA25-61D4BC1FA772}" type="slidenum">
              <a:rPr lang="en-US"/>
              <a:pPr/>
              <a:t>14</a:t>
            </a:fld>
            <a:endParaRPr lang="en-US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304800" y="381000"/>
            <a:ext cx="571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1" hangingPunct="1"/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Stages of Policy Research</a:t>
            </a:r>
            <a:endParaRPr lang="en-US" sz="28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09600" y="2057400"/>
            <a:ext cx="43434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1" hangingPunct="1">
              <a:defRPr/>
            </a:pPr>
            <a:r>
              <a:rPr lang="en-US" sz="14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1.  Negotiation Stage: </a:t>
            </a:r>
            <a:r>
              <a:rPr lang="en-US" sz="14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Period from initial discussion with client to the beginning of analysis</a:t>
            </a:r>
          </a:p>
          <a:p>
            <a:pPr eaLnBrk="1" hangingPunct="1">
              <a:defRPr/>
            </a:pPr>
            <a:r>
              <a:rPr lang="en-US" sz="1400" b="1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Product:</a:t>
            </a:r>
            <a:r>
              <a:rPr lang="en-US" sz="1400" b="1" i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 </a:t>
            </a:r>
            <a:r>
              <a:rPr lang="en-US" sz="1400" b="1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Signed contract &amp; blueprint for research</a:t>
            </a:r>
          </a:p>
        </p:txBody>
      </p:sp>
      <p:sp>
        <p:nvSpPr>
          <p:cNvPr id="27653" name="Rectangle 11"/>
          <p:cNvSpPr>
            <a:spLocks noChangeArrowheads="1"/>
          </p:cNvSpPr>
          <p:nvPr/>
        </p:nvSpPr>
        <p:spPr bwMode="auto">
          <a:xfrm>
            <a:off x="2273300" y="2517775"/>
            <a:ext cx="63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>
                <a:solidFill>
                  <a:srgbClr val="000000"/>
                </a:solidFill>
              </a:rPr>
              <a:t> </a:t>
            </a:r>
            <a:endParaRPr lang="en-US" sz="2400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3048000" y="3505200"/>
            <a:ext cx="38862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1" hangingPunct="1">
              <a:defRPr/>
            </a:pPr>
            <a:r>
              <a:rPr lang="en-US" sz="14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2.  Analysis Stage: </a:t>
            </a:r>
            <a:r>
              <a:rPr lang="en-US" sz="14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Period between beginning of research tasks &amp; preparation of final report</a:t>
            </a:r>
          </a:p>
          <a:p>
            <a:pPr eaLnBrk="1" hangingPunct="1">
              <a:defRPr/>
            </a:pPr>
            <a:r>
              <a:rPr lang="en-US" sz="1400" b="1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Product:</a:t>
            </a:r>
            <a:r>
              <a:rPr lang="en-US" sz="14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 </a:t>
            </a:r>
            <a:r>
              <a:rPr lang="en-US" sz="1400" b="1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Final report</a:t>
            </a:r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5029200" y="4953000"/>
            <a:ext cx="3581400" cy="85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1" hangingPunct="1"/>
            <a:r>
              <a:rPr lang="en-US" sz="1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3--Communication Stage: </a:t>
            </a:r>
            <a:r>
              <a:rPr lang="en-US" sz="1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Begins when final report is presented &amp; ends when the action the research was to inform is taken</a:t>
            </a:r>
            <a:endParaRPr lang="en-US" sz="8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charset="0"/>
            </a:endParaRPr>
          </a:p>
          <a:p>
            <a:pPr eaLnBrk="1" hangingPunct="1"/>
            <a:r>
              <a:rPr lang="en-US" sz="14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Product:</a:t>
            </a:r>
            <a:r>
              <a:rPr lang="en-US" sz="1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Active dissemination</a:t>
            </a:r>
            <a:endParaRPr lang="en-US" sz="1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7656" name="AutoShape 52"/>
          <p:cNvSpPr>
            <a:spLocks noChangeArrowheads="1"/>
          </p:cNvSpPr>
          <p:nvPr/>
        </p:nvSpPr>
        <p:spPr bwMode="auto">
          <a:xfrm>
            <a:off x="2286000" y="2895600"/>
            <a:ext cx="504825" cy="1066800"/>
          </a:xfrm>
          <a:prstGeom prst="curvedRightArrow">
            <a:avLst>
              <a:gd name="adj1" fmla="val 42264"/>
              <a:gd name="adj2" fmla="val 84528"/>
              <a:gd name="adj3" fmla="val 33333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2400">
              <a:solidFill>
                <a:schemeClr val="tx2"/>
              </a:solidFill>
            </a:endParaRPr>
          </a:p>
        </p:txBody>
      </p:sp>
      <p:sp>
        <p:nvSpPr>
          <p:cNvPr id="27657" name="AutoShape 53"/>
          <p:cNvSpPr>
            <a:spLocks noChangeArrowheads="1"/>
          </p:cNvSpPr>
          <p:nvPr/>
        </p:nvSpPr>
        <p:spPr bwMode="auto">
          <a:xfrm>
            <a:off x="4267200" y="4419600"/>
            <a:ext cx="533400" cy="985838"/>
          </a:xfrm>
          <a:prstGeom prst="curvedRightArrow">
            <a:avLst>
              <a:gd name="adj1" fmla="val 36964"/>
              <a:gd name="adj2" fmla="val 73929"/>
              <a:gd name="adj3" fmla="val 33333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autoUpdateAnimBg="0"/>
      <p:bldP spid="2061" grpId="0" autoUpdateAnimBg="0"/>
      <p:bldP spid="2067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0D50865-10F3-467B-BE8E-C8A4E68D99C0}" type="slidenum">
              <a:rPr lang="en-US"/>
              <a:pPr/>
              <a:t>15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7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Policy Research, </a:t>
            </a:r>
            <a:r>
              <a:rPr lang="en-US" sz="2400">
                <a:solidFill>
                  <a:srgbClr val="FF33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Stage 1, Negotiation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3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Questions</a:t>
            </a:r>
            <a:endParaRPr lang="en-US" sz="27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15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What must be accomplished?</a:t>
            </a:r>
          </a:p>
          <a:p>
            <a:pPr lvl="1">
              <a:lnSpc>
                <a:spcPct val="90000"/>
              </a:lnSpc>
              <a:defRPr/>
            </a:pPr>
            <a:endParaRPr lang="en-US" sz="15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15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Context of problem?</a:t>
            </a:r>
          </a:p>
          <a:p>
            <a:pPr lvl="1">
              <a:lnSpc>
                <a:spcPct val="90000"/>
              </a:lnSpc>
              <a:defRPr/>
            </a:pPr>
            <a:endParaRPr lang="en-US" sz="15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15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Who came to whom?...critical question</a:t>
            </a:r>
          </a:p>
          <a:p>
            <a:pPr lvl="2">
              <a:lnSpc>
                <a:spcPct val="90000"/>
              </a:lnSpc>
              <a:defRPr/>
            </a:pPr>
            <a:endParaRPr lang="en-US" sz="15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2">
              <a:lnSpc>
                <a:spcPct val="90000"/>
              </a:lnSpc>
              <a:defRPr/>
            </a:pPr>
            <a:r>
              <a:rPr lang="en-US" sz="13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If you went to client, you are </a:t>
            </a:r>
            <a:r>
              <a:rPr lang="en-US" sz="13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seller</a:t>
            </a:r>
            <a:r>
              <a:rPr lang="en-US" sz="13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of skills...method, specialized knowledge, experience, analysis</a:t>
            </a:r>
          </a:p>
          <a:p>
            <a:pPr>
              <a:lnSpc>
                <a:spcPct val="90000"/>
              </a:lnSpc>
              <a:defRPr/>
            </a:pPr>
            <a:endParaRPr lang="en-US" sz="14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 lvl="2">
              <a:lnSpc>
                <a:spcPct val="90000"/>
              </a:lnSpc>
              <a:defRPr/>
            </a:pPr>
            <a:r>
              <a:rPr lang="en-US" sz="13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Difficult position because it suggests a lack of same capacities on part of client...</a:t>
            </a:r>
          </a:p>
          <a:p>
            <a:pPr lvl="3">
              <a:lnSpc>
                <a:spcPct val="90000"/>
              </a:lnSpc>
              <a:defRPr/>
            </a:pPr>
            <a:endParaRPr lang="en-US" sz="10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3">
              <a:lnSpc>
                <a:spcPct val="90000"/>
              </a:lnSpc>
              <a:defRPr/>
            </a:pPr>
            <a:r>
              <a:rPr lang="en-US" sz="12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I try to pitch toward the value of objective outside source of information</a:t>
            </a:r>
          </a:p>
          <a:p>
            <a:pPr>
              <a:lnSpc>
                <a:spcPct val="90000"/>
              </a:lnSpc>
              <a:defRPr/>
            </a:pPr>
            <a:endParaRPr lang="en-US" sz="12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 lvl="2">
              <a:lnSpc>
                <a:spcPct val="90000"/>
              </a:lnSpc>
              <a:defRPr/>
            </a:pPr>
            <a:r>
              <a:rPr lang="en-US" sz="13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Point: must make skills that you have relevant to concerns of client</a:t>
            </a:r>
            <a:r>
              <a:rPr lang="en-US" sz="13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Futura Lt BT" pitchFamily="34" charset="0"/>
              </a:rPr>
              <a:t>	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361EBA0-0EC1-49A5-A342-FBC65EEB9BFF}" type="slidenum">
              <a:rPr lang="en-US"/>
              <a:pPr/>
              <a:t>16</a:t>
            </a:fld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7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Policy Research,</a:t>
            </a:r>
            <a:r>
              <a:rPr lang="en-US" sz="23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 </a:t>
            </a:r>
            <a:r>
              <a:rPr lang="en-US" sz="2400">
                <a:solidFill>
                  <a:srgbClr val="FF33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Stage 1</a:t>
            </a:r>
            <a:r>
              <a:rPr lang="en-US" sz="23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, </a:t>
            </a:r>
            <a:r>
              <a:rPr lang="en-US" sz="13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p.2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420100" cy="47244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16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If client came to you</a:t>
            </a:r>
            <a:r>
              <a:rPr lang="en-US" sz="16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, questions of relevance also apply</a:t>
            </a:r>
          </a:p>
          <a:p>
            <a:pPr lvl="1">
              <a:lnSpc>
                <a:spcPct val="90000"/>
              </a:lnSpc>
              <a:defRPr/>
            </a:pPr>
            <a:endParaRPr lang="en-US" sz="13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13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Must be careful...not skeptical...of agendas</a:t>
            </a:r>
          </a:p>
          <a:p>
            <a:pPr lvl="1">
              <a:lnSpc>
                <a:spcPct val="90000"/>
              </a:lnSpc>
              <a:defRPr/>
            </a:pPr>
            <a:endParaRPr lang="en-US" sz="13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2">
              <a:lnSpc>
                <a:spcPct val="90000"/>
              </a:lnSpc>
              <a:defRPr/>
            </a:pPr>
            <a:r>
              <a:rPr lang="en-US" sz="12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May want policy research to confirm already held position/strategy</a:t>
            </a:r>
          </a:p>
          <a:p>
            <a:pPr>
              <a:lnSpc>
                <a:spcPct val="90000"/>
              </a:lnSpc>
              <a:defRPr/>
            </a:pPr>
            <a:endParaRPr lang="en-US" sz="14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 lvl="2">
              <a:lnSpc>
                <a:spcPct val="90000"/>
              </a:lnSpc>
              <a:defRPr/>
            </a:pPr>
            <a:r>
              <a:rPr lang="en-US" sz="12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May want policy research to be change agent for change that is already thought out...needs hammer, better yet, screwdriver</a:t>
            </a:r>
          </a:p>
          <a:p>
            <a:pPr>
              <a:lnSpc>
                <a:spcPct val="90000"/>
              </a:lnSpc>
              <a:defRPr/>
            </a:pPr>
            <a:endParaRPr lang="en-US" sz="14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 lvl="2">
              <a:lnSpc>
                <a:spcPct val="90000"/>
              </a:lnSpc>
              <a:defRPr/>
            </a:pPr>
            <a:r>
              <a:rPr lang="en-US" sz="12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May want appearance of activity by using research as a substitute...use it reluctantly because must do something. NOTE: Woody Hays notion of the value of the pass...OR...</a:t>
            </a:r>
          </a:p>
          <a:p>
            <a:pPr>
              <a:lnSpc>
                <a:spcPct val="90000"/>
              </a:lnSpc>
              <a:defRPr/>
            </a:pPr>
            <a:endParaRPr lang="en-US" sz="14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 lvl="2">
              <a:lnSpc>
                <a:spcPct val="90000"/>
              </a:lnSpc>
              <a:defRPr/>
            </a:pPr>
            <a:r>
              <a:rPr lang="en-US" sz="12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May really want unbiased information...often couch the request that way, but the way the question is asked would skew the results</a:t>
            </a:r>
          </a:p>
          <a:p>
            <a:pPr>
              <a:lnSpc>
                <a:spcPct val="90000"/>
              </a:lnSpc>
              <a:defRPr/>
            </a:pPr>
            <a:endParaRPr lang="en-US" sz="14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13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REMEMBER</a:t>
            </a:r>
            <a:r>
              <a:rPr lang="en-US" sz="13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, underlying this notion is the concept of interested parties who control resources to one extent or another...</a:t>
            </a:r>
            <a:r>
              <a:rPr lang="en-US" sz="13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Results will likely change the balance</a:t>
            </a:r>
          </a:p>
          <a:p>
            <a:pPr>
              <a:lnSpc>
                <a:spcPct val="90000"/>
              </a:lnSpc>
              <a:defRPr/>
            </a:pPr>
            <a:endParaRPr lang="en-US" sz="14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13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Must say what research </a:t>
            </a:r>
            <a:r>
              <a:rPr lang="en-US" sz="13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can and cannot</a:t>
            </a:r>
            <a:r>
              <a:rPr lang="en-US" sz="13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do	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416B72-7C66-47D5-B8AA-35399F87CB5F}" type="slidenum">
              <a:rPr lang="en-US"/>
              <a:pPr/>
              <a:t>17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7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Policy Research, </a:t>
            </a:r>
            <a:r>
              <a:rPr lang="en-US" sz="2400">
                <a:solidFill>
                  <a:srgbClr val="FF33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Stage 1</a:t>
            </a:r>
            <a:r>
              <a:rPr lang="en-US" sz="27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, </a:t>
            </a:r>
            <a:r>
              <a:rPr lang="en-US" sz="11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p.3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" y="1828800"/>
            <a:ext cx="8785225" cy="42306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7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Research Issue and Research Question</a:t>
            </a:r>
            <a:r>
              <a:rPr lang="en-US" sz="15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</a:p>
          <a:p>
            <a:pPr lvl="1">
              <a:lnSpc>
                <a:spcPct val="90000"/>
              </a:lnSpc>
            </a:pPr>
            <a:endParaRPr lang="en-US" sz="1500" b="1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>
              <a:lnSpc>
                <a:spcPct val="90000"/>
              </a:lnSpc>
            </a:pPr>
            <a:r>
              <a:rPr lang="en-US" sz="15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Getting to agree on these matters should take place over several meetings &amp; discussions...with preliminary proposals</a:t>
            </a:r>
          </a:p>
          <a:p>
            <a:pPr>
              <a:lnSpc>
                <a:spcPct val="90000"/>
              </a:lnSpc>
            </a:pPr>
            <a:endParaRPr lang="en-US" sz="1500" b="1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>
              <a:lnSpc>
                <a:spcPct val="90000"/>
              </a:lnSpc>
            </a:pPr>
            <a:r>
              <a:rPr lang="en-US" sz="15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Result</a:t>
            </a:r>
            <a:r>
              <a:rPr lang="en-US" sz="15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of these discussions (in which information flows in both directions) is…</a:t>
            </a:r>
          </a:p>
          <a:p>
            <a:pPr lvl="2">
              <a:lnSpc>
                <a:spcPct val="90000"/>
              </a:lnSpc>
            </a:pPr>
            <a:endParaRPr lang="en-US" sz="1500" b="1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2">
              <a:lnSpc>
                <a:spcPct val="90000"/>
              </a:lnSpc>
            </a:pPr>
            <a:r>
              <a:rPr lang="en-US" sz="13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 </a:t>
            </a:r>
            <a:r>
              <a:rPr lang="en-US" sz="13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research question</a:t>
            </a:r>
            <a:r>
              <a:rPr lang="en-US" sz="13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(in scientific definition of term) which, when examined, will yield information that world of action can use</a:t>
            </a:r>
          </a:p>
          <a:p>
            <a:pPr lvl="2">
              <a:lnSpc>
                <a:spcPct val="90000"/>
              </a:lnSpc>
              <a:buFontTx/>
              <a:buNone/>
            </a:pPr>
            <a:endParaRPr lang="en-US" sz="1300" b="1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2">
              <a:lnSpc>
                <a:spcPct val="90000"/>
              </a:lnSpc>
            </a:pPr>
            <a:r>
              <a:rPr lang="en-US" sz="13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Research issue is negotiable, </a:t>
            </a:r>
            <a:r>
              <a:rPr lang="en-US" sz="13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research question is not</a:t>
            </a:r>
          </a:p>
          <a:p>
            <a:pPr lvl="2">
              <a:lnSpc>
                <a:spcPct val="90000"/>
              </a:lnSpc>
              <a:buFontTx/>
              <a:buNone/>
            </a:pPr>
            <a:endParaRPr lang="en-US" sz="1300" b="1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2">
              <a:lnSpc>
                <a:spcPct val="90000"/>
              </a:lnSpc>
            </a:pPr>
            <a:r>
              <a:rPr lang="en-US" sz="13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Separation of policy </a:t>
            </a:r>
            <a:r>
              <a:rPr lang="en-US" sz="13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outcome</a:t>
            </a:r>
            <a:r>
              <a:rPr lang="en-US" sz="13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policy </a:t>
            </a:r>
            <a:r>
              <a:rPr lang="en-US" sz="13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control</a:t>
            </a:r>
            <a:r>
              <a:rPr lang="en-US" sz="13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and </a:t>
            </a:r>
            <a:r>
              <a:rPr lang="en-US" sz="13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situational</a:t>
            </a:r>
            <a:r>
              <a:rPr lang="en-US" sz="13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variables should be basis for discussion between client and researcher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37D490-C788-4FE7-92E5-D20861A4D482}" type="slidenum">
              <a:rPr lang="en-US"/>
              <a:pPr/>
              <a:t>18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7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Policy Research, </a:t>
            </a:r>
            <a:r>
              <a:rPr lang="en-US" sz="2400">
                <a:solidFill>
                  <a:srgbClr val="FF33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Stage 1</a:t>
            </a:r>
            <a:r>
              <a:rPr lang="en-US" sz="27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, </a:t>
            </a:r>
            <a:r>
              <a:rPr lang="en-US" sz="13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p.4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" y="1905000"/>
            <a:ext cx="8785225" cy="4154488"/>
          </a:xfrm>
        </p:spPr>
        <p:txBody>
          <a:bodyPr/>
          <a:lstStyle/>
          <a:p>
            <a:r>
              <a:rPr lang="en-US" sz="19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Research question must be one that is relevant to client’s information needs and…</a:t>
            </a:r>
          </a:p>
          <a:p>
            <a:pPr lvl="1"/>
            <a:endParaRPr lang="en-US" sz="1700" b="1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/>
            <a:r>
              <a:rPr lang="en-US" sz="17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It must meet the </a:t>
            </a:r>
            <a:r>
              <a:rPr lang="en-US" sz="17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rigors of the scientific method</a:t>
            </a:r>
          </a:p>
          <a:p>
            <a:endParaRPr lang="en-US" sz="1700" b="1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9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Contract that is signed must specify what is expected of both parties...</a:t>
            </a:r>
          </a:p>
          <a:p>
            <a:pPr lvl="1"/>
            <a:endParaRPr lang="en-US" sz="1700" b="1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/>
            <a:r>
              <a:rPr lang="en-US" sz="17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From client</a:t>
            </a:r>
            <a:r>
              <a:rPr lang="en-US" sz="17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access to data, other support</a:t>
            </a:r>
          </a:p>
          <a:p>
            <a:pPr>
              <a:buFontTx/>
              <a:buNone/>
            </a:pPr>
            <a:endParaRPr lang="en-US" sz="1700" b="1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/>
            <a:r>
              <a:rPr lang="en-US" sz="17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From researcher</a:t>
            </a:r>
            <a:r>
              <a:rPr lang="en-US" sz="17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set of deliverables and schedule</a:t>
            </a:r>
          </a:p>
          <a:p>
            <a:endParaRPr lang="en-US" sz="2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A43DA5-AC17-4FF0-ABF6-9DEB5FC69322}" type="slidenum">
              <a:rPr lang="en-US"/>
              <a:pPr/>
              <a:t>19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7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Policy Research, </a:t>
            </a:r>
            <a:r>
              <a:rPr lang="en-US" sz="2400">
                <a:solidFill>
                  <a:srgbClr val="FF33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Stage 2, Analysis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8420100" cy="4648200"/>
          </a:xfrm>
        </p:spPr>
        <p:txBody>
          <a:bodyPr/>
          <a:lstStyle/>
          <a:p>
            <a:pPr>
              <a:defRPr/>
            </a:pPr>
            <a:r>
              <a:rPr lang="en-US" sz="17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Communication begun in 1</a:t>
            </a:r>
            <a:r>
              <a:rPr lang="en-US" sz="1700" b="1" baseline="3000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st</a:t>
            </a:r>
            <a:r>
              <a:rPr lang="en-US" sz="17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 stage must continue so that any changes in the work that conditions warrant do not surprise client</a:t>
            </a:r>
          </a:p>
          <a:p>
            <a:pPr>
              <a:defRPr/>
            </a:pPr>
            <a:endParaRPr lang="en-US" sz="20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>
              <a:defRPr/>
            </a:pPr>
            <a:r>
              <a:rPr lang="en-US" sz="17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Canons of scientific method </a:t>
            </a:r>
            <a:r>
              <a:rPr lang="en-US" sz="17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must govern</a:t>
            </a:r>
            <a:r>
              <a:rPr lang="en-US" sz="17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 research</a:t>
            </a:r>
          </a:p>
          <a:p>
            <a:pPr lvl="1">
              <a:defRPr/>
            </a:pPr>
            <a:endParaRPr lang="en-US" sz="14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1">
              <a:defRPr/>
            </a:pPr>
            <a:r>
              <a:rPr lang="en-US" sz="14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That is why implied difference between basic and applied research in terms of method is bogus...research is research with same rigor, same grounding in theory</a:t>
            </a:r>
          </a:p>
          <a:p>
            <a:pPr>
              <a:defRPr/>
            </a:pPr>
            <a:endParaRPr lang="en-US" sz="15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 lvl="1">
              <a:defRPr/>
            </a:pPr>
            <a:r>
              <a:rPr lang="en-US" sz="14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POINT</a:t>
            </a:r>
            <a:r>
              <a:rPr lang="en-US" sz="14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: Any change in method must first satisfy scientific rigor...if can not...then no change...</a:t>
            </a:r>
            <a:endParaRPr lang="en-US" sz="13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2">
              <a:defRPr/>
            </a:pPr>
            <a:r>
              <a:rPr lang="en-US" sz="13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And must explain to client...if discussions good during first stage, no problem, if not, big problem</a:t>
            </a:r>
          </a:p>
          <a:p>
            <a:pPr>
              <a:defRPr/>
            </a:pPr>
            <a:endParaRPr lang="en-US" sz="13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>
              <a:defRPr/>
            </a:pPr>
            <a:r>
              <a:rPr lang="en-US" sz="17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Partial reports on progress should continue throughout 2</a:t>
            </a:r>
            <a:r>
              <a:rPr lang="en-US" sz="1700" b="1" baseline="3000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nd</a:t>
            </a:r>
            <a:r>
              <a:rPr lang="en-US" sz="17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 stage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546571-7084-4547-8427-361923FFA52A}" type="slidenum">
              <a:rPr lang="en-US"/>
              <a:pPr/>
              <a:t>2</a:t>
            </a:fld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Definition of policy research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" y="1966913"/>
            <a:ext cx="8785225" cy="40925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3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A mixture of science, craftlore, and art </a:t>
            </a:r>
            <a:r>
              <a:rPr lang="en-US" sz="15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(Peter Rossi)</a:t>
            </a:r>
            <a:endParaRPr lang="en-US" sz="23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 lvl="1">
              <a:lnSpc>
                <a:spcPct val="90000"/>
              </a:lnSpc>
              <a:defRPr/>
            </a:pPr>
            <a:endParaRPr lang="en-US" sz="2300" b="1">
              <a:solidFill>
                <a:srgbClr val="0000FF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19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science </a:t>
            </a:r>
            <a:r>
              <a:rPr lang="en-US" sz="19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is the body of theory, concepts, and methodological principles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endParaRPr lang="en-US" sz="19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19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craftlore,</a:t>
            </a:r>
            <a:r>
              <a:rPr lang="en-US" sz="19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the set of workable techniques, rules of thumb, and standard operating procedures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endParaRPr lang="en-US" sz="19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19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art,</a:t>
            </a:r>
            <a:r>
              <a:rPr lang="en-US" sz="19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the pace, style, and the manner in which one works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7A653DE-CBB3-4B41-B87D-53FDF62D6528}" type="slidenum">
              <a:rPr lang="en-US"/>
              <a:pPr/>
              <a:t>20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7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Policy Research, </a:t>
            </a:r>
            <a:r>
              <a:rPr lang="en-US" sz="2400">
                <a:solidFill>
                  <a:srgbClr val="FF33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Stage 3, Communication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16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Communication carried through first two stages pays off here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600" b="1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sz="16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Speaking truth to power is a </a:t>
            </a:r>
            <a:r>
              <a:rPr lang="en-US" sz="1600" b="1" i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process</a:t>
            </a:r>
            <a:r>
              <a:rPr lang="en-US" sz="16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...must advocate for positions to which the research brought us...</a:t>
            </a:r>
          </a:p>
          <a:p>
            <a:pPr>
              <a:lnSpc>
                <a:spcPct val="90000"/>
              </a:lnSpc>
            </a:pPr>
            <a:endParaRPr lang="en-US" sz="1600" b="1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sz="16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Not advocate a particular course of action...but advocate for the relevance of the results</a:t>
            </a:r>
          </a:p>
          <a:p>
            <a:pPr>
              <a:lnSpc>
                <a:spcPct val="90000"/>
              </a:lnSpc>
            </a:pPr>
            <a:endParaRPr lang="en-US" sz="1600" b="1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sz="16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Too often, we drop off the final report on decision-maker’s desk and walk away feeling that the merit of the information is not only pre-eminent, but also self-evident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600" b="1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>
              <a:lnSpc>
                <a:spcPct val="90000"/>
              </a:lnSpc>
            </a:pPr>
            <a:r>
              <a:rPr lang="en-US" sz="13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Many reports on back shelves of decision-makers’ offices which attest to the inaccuracy of that position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4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endParaRPr lang="en-US" sz="1400" b="1" i="1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>
              <a:lnSpc>
                <a:spcPct val="90000"/>
              </a:lnSpc>
            </a:pPr>
            <a:r>
              <a:rPr lang="en-US" sz="13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“Social-sciencese”</a:t>
            </a:r>
            <a:r>
              <a:rPr lang="en-US" sz="13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is </a:t>
            </a:r>
            <a:r>
              <a:rPr lang="en-US" sz="13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not</a:t>
            </a:r>
            <a:r>
              <a:rPr lang="en-US" sz="13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the language of the world of action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424C145-0B9B-4AEA-B861-3A80463B38E9}" type="slidenum">
              <a:rPr lang="en-US"/>
              <a:pPr/>
              <a:t>21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7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Policy Research, </a:t>
            </a:r>
            <a:r>
              <a:rPr lang="en-US" sz="2400">
                <a:solidFill>
                  <a:srgbClr val="FF33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Stage 3</a:t>
            </a:r>
            <a:r>
              <a:rPr lang="en-US" sz="27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, </a:t>
            </a:r>
            <a:r>
              <a:rPr lang="en-US" sz="13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p.2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496300" cy="4114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19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Many valid sources of information to decision makers beyond research results</a:t>
            </a:r>
          </a:p>
          <a:p>
            <a:pPr>
              <a:lnSpc>
                <a:spcPct val="90000"/>
              </a:lnSpc>
              <a:defRPr/>
            </a:pPr>
            <a:endParaRPr lang="en-US" sz="18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15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All of which have advocates...so, too, should policy research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sz="15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			</a:t>
            </a:r>
          </a:p>
          <a:p>
            <a:pPr lvl="1">
              <a:lnSpc>
                <a:spcPct val="90000"/>
              </a:lnSpc>
              <a:defRPr/>
            </a:pPr>
            <a:r>
              <a:rPr lang="en-US" sz="15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Can not argue that advocacy is political and therefore, would sully our objective reputation...</a:t>
            </a:r>
          </a:p>
          <a:p>
            <a:pPr>
              <a:lnSpc>
                <a:spcPct val="90000"/>
              </a:lnSpc>
              <a:defRPr/>
            </a:pPr>
            <a:endParaRPr lang="en-US" sz="15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15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Do not advocate that policy research results should be the only info. that dec-mkrs see, but it must be seen as part of many others...</a:t>
            </a:r>
          </a:p>
          <a:p>
            <a:pPr>
              <a:lnSpc>
                <a:spcPct val="90000"/>
              </a:lnSpc>
              <a:defRPr/>
            </a:pPr>
            <a:endParaRPr lang="en-US" sz="15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15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That does not violate the objectivity of the research...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en-US" sz="15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15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The world of action is </a:t>
            </a:r>
            <a:r>
              <a:rPr lang="en-US" sz="15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POLITICAL</a:t>
            </a:r>
            <a:r>
              <a:rPr lang="en-US" sz="15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in the best sense of the word...reconciling differences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2245CC4-2D56-4F3F-9B5F-0A0E4F1D0417}" type="slidenum">
              <a:rPr lang="en-US"/>
              <a:pPr/>
              <a:t>22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7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Policy Research, </a:t>
            </a:r>
            <a:r>
              <a:rPr lang="en-US" sz="2400">
                <a:solidFill>
                  <a:srgbClr val="FF33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Stage 3</a:t>
            </a:r>
            <a:r>
              <a:rPr lang="en-US" sz="27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, </a:t>
            </a:r>
            <a:r>
              <a:rPr lang="en-US" sz="13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p.3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077200" cy="3048000"/>
          </a:xfrm>
        </p:spPr>
        <p:txBody>
          <a:bodyPr/>
          <a:lstStyle/>
          <a:p>
            <a:r>
              <a:rPr lang="en-US" sz="2300" b="1" smtClean="0">
                <a:solidFill>
                  <a:srgbClr val="000000"/>
                </a:solidFill>
              </a:rPr>
              <a:t>This </a:t>
            </a:r>
            <a:r>
              <a:rPr lang="en-US" sz="2300" b="1" i="1" smtClean="0">
                <a:solidFill>
                  <a:srgbClr val="0000FF"/>
                </a:solidFill>
              </a:rPr>
              <a:t>speaking-truth-to-power</a:t>
            </a:r>
            <a:r>
              <a:rPr lang="en-US" sz="2300" b="1" smtClean="0">
                <a:solidFill>
                  <a:srgbClr val="000000"/>
                </a:solidFill>
              </a:rPr>
              <a:t> process does not occur in a political vacuum...</a:t>
            </a:r>
          </a:p>
          <a:p>
            <a:endParaRPr lang="en-US" sz="2300" b="1" smtClean="0">
              <a:solidFill>
                <a:srgbClr val="000000"/>
              </a:solidFill>
            </a:endParaRPr>
          </a:p>
          <a:p>
            <a:pPr lvl="1"/>
            <a:r>
              <a:rPr lang="en-US" sz="1900" b="1" smtClean="0">
                <a:solidFill>
                  <a:srgbClr val="000000"/>
                </a:solidFill>
              </a:rPr>
              <a:t>If we are to be successful, to be heard, we must engage the world of action when that engagement is critical to the use of policy research to solve problems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4886E4-664A-4071-B82E-C83451670FC0}" type="slidenum">
              <a:rPr lang="en-US"/>
              <a:pPr/>
              <a:t>23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3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Guidelines for </a:t>
            </a:r>
            <a:r>
              <a:rPr lang="en-US" sz="230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communicating</a:t>
            </a:r>
            <a:r>
              <a:rPr lang="en-US" sz="23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230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23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policy research </a:t>
            </a:r>
            <a:r>
              <a:rPr lang="en-US" sz="230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results</a:t>
            </a:r>
            <a:r>
              <a:rPr lang="en-US" sz="23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to policy makers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572500" cy="4419600"/>
          </a:xfrm>
        </p:spPr>
        <p:txBody>
          <a:bodyPr/>
          <a:lstStyle/>
          <a:p>
            <a:pPr>
              <a:defRPr/>
            </a:pPr>
            <a:r>
              <a:rPr 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Communicate throughout the study...two way communication...may use pilot project</a:t>
            </a:r>
          </a:p>
          <a:p>
            <a:pPr>
              <a:defRPr/>
            </a:pPr>
            <a:endParaRPr lang="en-US" sz="20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>
              <a:defRPr/>
            </a:pPr>
            <a:r>
              <a:rPr 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Communicate to different users</a:t>
            </a:r>
          </a:p>
          <a:p>
            <a:pPr>
              <a:defRPr/>
            </a:pPr>
            <a:endParaRPr lang="en-US" sz="20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>
              <a:defRPr/>
            </a:pPr>
            <a:r>
              <a:rPr 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Effective presentation creates the basis for good communication.</a:t>
            </a:r>
          </a:p>
          <a:p>
            <a:pPr>
              <a:defRPr/>
            </a:pPr>
            <a:endParaRPr lang="en-US" sz="20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>
              <a:defRPr/>
            </a:pPr>
            <a:r>
              <a:rPr 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Oral communication is usually more effective than written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E1486A-D28C-48A8-8068-0BD920FDFAA8}" type="slidenum">
              <a:rPr lang="en-US"/>
              <a:pPr/>
              <a:t>3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Definition of policy research</a:t>
            </a:r>
            <a:r>
              <a:rPr lang="en-US" sz="270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, </a:t>
            </a:r>
            <a:r>
              <a:rPr lang="en-US" sz="150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p.2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" y="1809750"/>
            <a:ext cx="8785225" cy="4249738"/>
          </a:xfrm>
        </p:spPr>
        <p:txBody>
          <a:bodyPr/>
          <a:lstStyle/>
          <a:p>
            <a:r>
              <a:rPr lang="en-US" sz="19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process of conducting research on, or analysis of, a fundamental social problem…</a:t>
            </a:r>
          </a:p>
          <a:p>
            <a:endParaRPr lang="en-US" sz="1900" b="1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9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…in order to provide policymakers with pragmatic, action-oriented recommendations for alleviating the problem</a:t>
            </a:r>
          </a:p>
          <a:p>
            <a:endParaRPr lang="en-US" sz="1900" b="1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9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Although there are several types of research processes to alleviate social problems, policy research is…</a:t>
            </a:r>
            <a:endParaRPr lang="en-US" sz="1900" b="1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/>
            <a:endParaRPr lang="en-US" sz="1700" b="1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/>
            <a:r>
              <a:rPr lang="en-US" sz="17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unique</a:t>
            </a:r>
            <a:r>
              <a:rPr lang="en-US" sz="17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in focusing on…</a:t>
            </a:r>
          </a:p>
          <a:p>
            <a:pPr lvl="1"/>
            <a:r>
              <a:rPr lang="en-US" sz="17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action-oriented</a:t>
            </a:r>
            <a:r>
              <a:rPr lang="en-US" sz="17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recommendation to…</a:t>
            </a:r>
          </a:p>
          <a:p>
            <a:pPr lvl="1"/>
            <a:r>
              <a:rPr lang="en-US" sz="17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fundamental</a:t>
            </a:r>
            <a:r>
              <a:rPr lang="en-US" sz="17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social problems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B5AFCF-B875-4054-966E-865A9B7831F3}" type="slidenum">
              <a:rPr lang="en-US"/>
              <a:pPr/>
              <a:t>4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70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Defining characteristics of policy research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  <a:defRPr/>
            </a:pPr>
            <a:endParaRPr lang="en-US" b="1">
              <a:solidFill>
                <a:srgbClr val="000000"/>
              </a:solidFill>
              <a:ea typeface="+mn-ea"/>
            </a:endParaRPr>
          </a:p>
          <a:p>
            <a:pPr>
              <a:defRPr/>
            </a:pPr>
            <a:r>
              <a:rPr lang="en-US" sz="27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Originates</a:t>
            </a:r>
            <a:r>
              <a:rPr lang="en-US" sz="27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 in the world of action</a:t>
            </a:r>
          </a:p>
          <a:p>
            <a:pPr>
              <a:buFontTx/>
              <a:buNone/>
              <a:defRPr/>
            </a:pPr>
            <a:r>
              <a:rPr lang="en-US" sz="27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 </a:t>
            </a:r>
          </a:p>
          <a:p>
            <a:pPr>
              <a:defRPr/>
            </a:pPr>
            <a:r>
              <a:rPr lang="en-US" sz="27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Results are </a:t>
            </a:r>
            <a:r>
              <a:rPr lang="en-US" sz="27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destined</a:t>
            </a:r>
            <a:r>
              <a:rPr lang="en-US" sz="27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 for the world of action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08D743-1987-49E7-9B20-533C830F1669}" type="slidenum">
              <a:rPr lang="en-US"/>
              <a:pPr/>
              <a:t>5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Properties of the world of action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09800"/>
            <a:ext cx="8420100" cy="3352800"/>
          </a:xfrm>
        </p:spPr>
        <p:txBody>
          <a:bodyPr/>
          <a:lstStyle/>
          <a:p>
            <a:r>
              <a:rPr lang="en-US" sz="2700" b="1" smtClean="0"/>
              <a:t>Time constraints</a:t>
            </a:r>
          </a:p>
          <a:p>
            <a:pPr>
              <a:buFontTx/>
              <a:buNone/>
            </a:pPr>
            <a:endParaRPr lang="en-US" sz="2700" b="1" smtClean="0"/>
          </a:p>
          <a:p>
            <a:r>
              <a:rPr lang="en-US" sz="2700" b="1" smtClean="0">
                <a:solidFill>
                  <a:srgbClr val="000000"/>
                </a:solidFill>
              </a:rPr>
              <a:t>Language and concepts are different from those of discipline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6B43BE-064B-430D-A250-D94F8CBC49AF}" type="slidenum">
              <a:rPr lang="en-US"/>
              <a:pPr/>
              <a:t>6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70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Properties of the world of action, </a:t>
            </a:r>
            <a:r>
              <a:rPr lang="en-US" sz="170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p.2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8420100" cy="4876800"/>
          </a:xfrm>
        </p:spPr>
        <p:txBody>
          <a:bodyPr/>
          <a:lstStyle/>
          <a:p>
            <a:pPr>
              <a:defRPr/>
            </a:pPr>
            <a:r>
              <a:rPr lang="en-US" sz="19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Interest, control of resources, conflict</a:t>
            </a:r>
          </a:p>
          <a:p>
            <a:pPr lvl="1">
              <a:defRPr/>
            </a:pPr>
            <a:endParaRPr lang="en-US" sz="1300" b="1">
              <a:solidFill>
                <a:srgbClr val="000000"/>
              </a:solidFill>
            </a:endParaRPr>
          </a:p>
          <a:p>
            <a:pPr lvl="1">
              <a:defRPr/>
            </a:pPr>
            <a:r>
              <a:rPr lang="en-US" sz="13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Set of parties who control resources in an on-going system that involves conflict</a:t>
            </a:r>
          </a:p>
          <a:p>
            <a:pPr lvl="1">
              <a:buFontTx/>
              <a:buNone/>
              <a:defRPr/>
            </a:pPr>
            <a:endParaRPr lang="en-US" sz="13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1">
              <a:defRPr/>
            </a:pPr>
            <a:r>
              <a:rPr lang="en-US" sz="13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Researcher is </a:t>
            </a:r>
            <a:r>
              <a:rPr lang="en-US" sz="17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outside</a:t>
            </a:r>
            <a:r>
              <a:rPr lang="en-US" sz="13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of system...but...</a:t>
            </a:r>
          </a:p>
          <a:p>
            <a:pPr lvl="1">
              <a:defRPr/>
            </a:pPr>
            <a:endParaRPr lang="en-US" sz="13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1">
              <a:defRPr/>
            </a:pPr>
            <a:r>
              <a:rPr lang="en-US" sz="13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Research problem comes from the system...and...</a:t>
            </a:r>
          </a:p>
          <a:p>
            <a:pPr lvl="1">
              <a:buFontTx/>
              <a:buNone/>
              <a:defRPr/>
            </a:pPr>
            <a:endParaRPr lang="en-US" sz="13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1">
              <a:defRPr/>
            </a:pPr>
            <a:r>
              <a:rPr lang="en-US" sz="13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Research results are injected back into the system...</a:t>
            </a:r>
          </a:p>
          <a:p>
            <a:pPr lvl="1">
              <a:defRPr/>
            </a:pPr>
            <a:endParaRPr lang="en-US" sz="13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1">
              <a:defRPr/>
            </a:pPr>
            <a:r>
              <a:rPr lang="en-US" sz="13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Results in adding to the resources of certain parties &amp; diminishing those of others...</a:t>
            </a:r>
          </a:p>
          <a:p>
            <a:pPr lvl="1">
              <a:defRPr/>
            </a:pPr>
            <a:endParaRPr lang="en-US" sz="13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1">
              <a:defRPr/>
            </a:pPr>
            <a:r>
              <a:rPr lang="en-US" sz="13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In short, a political system---power structure will change based on the research results</a:t>
            </a:r>
          </a:p>
          <a:p>
            <a:pPr lvl="1">
              <a:defRPr/>
            </a:pPr>
            <a:endParaRPr lang="en-US" sz="13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1">
              <a:defRPr/>
            </a:pPr>
            <a:r>
              <a:rPr lang="en-US" sz="15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While research results will have been arrived at by a </a:t>
            </a:r>
            <a:r>
              <a:rPr lang="en-US" sz="1500" b="1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procedure that is neutral</a:t>
            </a:r>
            <a:r>
              <a:rPr lang="en-US" sz="15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to these interests, their </a:t>
            </a:r>
            <a:r>
              <a:rPr lang="en-US" sz="1500" b="1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results are not neutral</a:t>
            </a:r>
            <a:r>
              <a:rPr lang="en-US" sz="15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in their impact on the world of action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BB945C8-7F34-4A70-96FD-70960ED1FE6C}" type="slidenum">
              <a:rPr lang="en-US"/>
              <a:pPr/>
              <a:t>7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30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Properties of the world of action, </a:t>
            </a:r>
            <a:r>
              <a:rPr lang="en-US" sz="170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p.3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3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Economy vs redundancy</a:t>
            </a:r>
          </a:p>
          <a:p>
            <a:pPr lvl="1">
              <a:lnSpc>
                <a:spcPct val="90000"/>
              </a:lnSpc>
              <a:defRPr/>
            </a:pPr>
            <a:endParaRPr lang="en-US" sz="21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19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Discipline research---uses theory to substitute as economy of information---makes predictions</a:t>
            </a:r>
          </a:p>
          <a:p>
            <a:pPr lvl="1">
              <a:lnSpc>
                <a:spcPct val="90000"/>
              </a:lnSpc>
              <a:defRPr/>
            </a:pPr>
            <a:endParaRPr lang="en-US" sz="19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19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Action world---economy of information is unimportant</a:t>
            </a:r>
          </a:p>
          <a:p>
            <a:pPr lvl="1">
              <a:lnSpc>
                <a:spcPct val="90000"/>
              </a:lnSpc>
              <a:defRPr/>
            </a:pPr>
            <a:endParaRPr lang="en-US" sz="19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19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What is important is the usefulness of the research results for policy purposes...</a:t>
            </a:r>
          </a:p>
          <a:p>
            <a:pPr lvl="2">
              <a:lnSpc>
                <a:spcPct val="90000"/>
              </a:lnSpc>
              <a:defRPr/>
            </a:pPr>
            <a:endParaRPr lang="en-US" sz="20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2">
              <a:lnSpc>
                <a:spcPct val="90000"/>
              </a:lnSpc>
              <a:defRPr/>
            </a:pPr>
            <a:r>
              <a:rPr lang="en-US" sz="17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A criterion which often dictates redundancy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11711B-D4A5-4AE0-A96A-D06438F32795}" type="slidenum">
              <a:rPr lang="en-US"/>
              <a:pPr/>
              <a:t>8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Context of the Policy Arena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77800" y="1981200"/>
            <a:ext cx="8785225" cy="4078288"/>
          </a:xfrm>
        </p:spPr>
        <p:txBody>
          <a:bodyPr/>
          <a:lstStyle/>
          <a:p>
            <a:pPr>
              <a:defRPr/>
            </a:pPr>
            <a:r>
              <a:rPr lang="en-US" sz="19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Research findings are only </a:t>
            </a:r>
            <a:r>
              <a:rPr lang="en-US" sz="23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one</a:t>
            </a:r>
            <a:r>
              <a:rPr lang="en-US" sz="19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 of many inputs to policy decision</a:t>
            </a:r>
          </a:p>
          <a:p>
            <a:pPr>
              <a:buFontTx/>
              <a:buNone/>
              <a:defRPr/>
            </a:pPr>
            <a:endParaRPr lang="en-US" sz="20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>
              <a:defRPr/>
            </a:pPr>
            <a:r>
              <a:rPr lang="en-US" sz="19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Policy is not made, it </a:t>
            </a:r>
            <a:r>
              <a:rPr lang="en-US" sz="19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accumulates...</a:t>
            </a:r>
          </a:p>
          <a:p>
            <a:pPr lvl="1">
              <a:defRPr/>
            </a:pPr>
            <a:endParaRPr lang="en-US" sz="16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1">
              <a:defRPr/>
            </a:pPr>
            <a:r>
              <a:rPr lang="en-US" sz="15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Policy research must be able to provide the empirical evidence to support the series of successive approximations that constitute policy</a:t>
            </a:r>
          </a:p>
          <a:p>
            <a:pPr>
              <a:buFontTx/>
              <a:buNone/>
              <a:defRPr/>
            </a:pPr>
            <a:endParaRPr lang="en-US" sz="18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>
              <a:defRPr/>
            </a:pPr>
            <a:r>
              <a:rPr lang="en-US" sz="19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Process of making policies is as complex as the social problem itself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536DB4-A611-48C6-80B1-0BB2C5133E30}" type="slidenum">
              <a:rPr lang="en-US"/>
              <a:pPr/>
              <a:t>9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70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Characteristics of policy research studies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52588"/>
            <a:ext cx="8353425" cy="4406900"/>
          </a:xfrm>
        </p:spPr>
        <p:txBody>
          <a:bodyPr/>
          <a:lstStyle/>
          <a:p>
            <a:pPr>
              <a:defRPr/>
            </a:pPr>
            <a:r>
              <a:rPr lang="en-US" sz="17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Are </a:t>
            </a:r>
            <a:r>
              <a:rPr lang="en-US" sz="17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multidimensional</a:t>
            </a:r>
            <a:r>
              <a:rPr lang="en-US" sz="17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 in focus...as is social problem</a:t>
            </a:r>
          </a:p>
          <a:p>
            <a:pPr>
              <a:defRPr/>
            </a:pPr>
            <a:endParaRPr lang="en-US" sz="18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>
              <a:defRPr/>
            </a:pPr>
            <a:r>
              <a:rPr lang="en-US" sz="17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Use empirico-inductive research orientation...</a:t>
            </a:r>
          </a:p>
          <a:p>
            <a:pPr lvl="1">
              <a:defRPr/>
            </a:pPr>
            <a:endParaRPr lang="en-US" sz="16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1">
              <a:defRPr/>
            </a:pPr>
            <a:r>
              <a:rPr lang="en-US" sz="15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Not traditional scientific hypothesis-testing approach</a:t>
            </a:r>
          </a:p>
          <a:p>
            <a:pPr>
              <a:defRPr/>
            </a:pPr>
            <a:endParaRPr lang="en-US" sz="15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>
              <a:defRPr/>
            </a:pPr>
            <a:r>
              <a:rPr lang="en-US" sz="17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Focus on </a:t>
            </a:r>
            <a:r>
              <a:rPr lang="en-US" sz="17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malleable</a:t>
            </a:r>
            <a:r>
              <a:rPr lang="en-US" sz="17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 variables...</a:t>
            </a:r>
          </a:p>
          <a:p>
            <a:pPr lvl="1">
              <a:defRPr/>
            </a:pPr>
            <a:endParaRPr lang="en-US" sz="17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1">
              <a:defRPr/>
            </a:pPr>
            <a:r>
              <a:rPr lang="en-US" sz="15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Those attributes of problem </a:t>
            </a:r>
            <a:r>
              <a:rPr lang="en-US" sz="1500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amenable to intervention</a:t>
            </a:r>
            <a:r>
              <a:rPr lang="en-US" sz="15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by policy.</a:t>
            </a:r>
          </a:p>
          <a:p>
            <a:pPr>
              <a:defRPr/>
            </a:pPr>
            <a:endParaRPr lang="en-US" sz="15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>
              <a:defRPr/>
            </a:pPr>
            <a:r>
              <a:rPr lang="en-US" sz="17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Responsive to study users</a:t>
            </a:r>
          </a:p>
          <a:p>
            <a:pPr>
              <a:defRPr/>
            </a:pPr>
            <a:endParaRPr lang="en-US" sz="1700" b="1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>
              <a:defRPr/>
            </a:pPr>
            <a:r>
              <a:rPr lang="en-US" sz="1700" b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Explicitly incorporate values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lass design template">
  <a:themeElements>
    <a:clrScheme name="Glass design template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Glass design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las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design template</Template>
  <TotalTime>290</TotalTime>
  <Words>1482</Words>
  <Application>Microsoft Office PowerPoint</Application>
  <PresentationFormat>On-screen Show (4:3)</PresentationFormat>
  <Paragraphs>281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ＭＳ Ｐゴシック</vt:lpstr>
      <vt:lpstr>Times New Roman</vt:lpstr>
      <vt:lpstr>Verdana</vt:lpstr>
      <vt:lpstr>Futura Lt BT</vt:lpstr>
      <vt:lpstr>Glass design template</vt:lpstr>
      <vt:lpstr>Doing Policy Research</vt:lpstr>
      <vt:lpstr>Definition of policy research</vt:lpstr>
      <vt:lpstr>Definition of policy research, p.2</vt:lpstr>
      <vt:lpstr>Defining characteristics of policy research</vt:lpstr>
      <vt:lpstr>Properties of the world of action</vt:lpstr>
      <vt:lpstr>Properties of the world of action, p.2</vt:lpstr>
      <vt:lpstr>Properties of the world of action, p.3</vt:lpstr>
      <vt:lpstr>Context of the Policy Arena</vt:lpstr>
      <vt:lpstr>Characteristics of policy research studies</vt:lpstr>
      <vt:lpstr>Principles governing policy research--- given character of world of action</vt:lpstr>
      <vt:lpstr>Principles governing policy research, p.2</vt:lpstr>
      <vt:lpstr>Principles governing policy research, p.3</vt:lpstr>
      <vt:lpstr>Principles governing policy research, p.4</vt:lpstr>
      <vt:lpstr>Slide 14</vt:lpstr>
      <vt:lpstr>Policy Research, Stage 1, Negotiation</vt:lpstr>
      <vt:lpstr>Policy Research, Stage 1, p.2</vt:lpstr>
      <vt:lpstr>Policy Research, Stage 1, p.3</vt:lpstr>
      <vt:lpstr>Policy Research, Stage 1, p.4</vt:lpstr>
      <vt:lpstr>Policy Research, Stage 2, Analysis</vt:lpstr>
      <vt:lpstr>Policy Research, Stage 3, Communication</vt:lpstr>
      <vt:lpstr>Policy Research, Stage 3, p.2</vt:lpstr>
      <vt:lpstr>Policy Research, Stage 3, p.3</vt:lpstr>
      <vt:lpstr>Guidelines for communicating policy research results to policy makers</vt:lpstr>
    </vt:vector>
  </TitlesOfParts>
  <Company>University of Delaware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UAPP702/UAPP402</dc:title>
  <dc:subject>Doing Policy Research</dc:subject>
  <dc:creator>Danilo Yanich</dc:creator>
  <cp:lastModifiedBy>Steven Peuquet</cp:lastModifiedBy>
  <cp:revision>55</cp:revision>
  <dcterms:created xsi:type="dcterms:W3CDTF">2011-08-31T18:29:19Z</dcterms:created>
  <dcterms:modified xsi:type="dcterms:W3CDTF">2011-09-01T17:53:08Z</dcterms:modified>
</cp:coreProperties>
</file>